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5" r:id="rId4"/>
    <p:sldId id="268" r:id="rId5"/>
    <p:sldId id="259" r:id="rId6"/>
    <p:sldId id="266" r:id="rId7"/>
    <p:sldId id="258" r:id="rId8"/>
    <p:sldId id="261" r:id="rId9"/>
    <p:sldId id="263" r:id="rId10"/>
    <p:sldId id="262" r:id="rId11"/>
    <p:sldId id="264" r:id="rId12"/>
    <p:sldId id="260"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69" d="100"/>
          <a:sy n="69"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F742F-577B-4F1D-B3A4-79E5D04937C4}"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544AD-4F72-4AEC-B413-F20273DB5373}" type="slidenum">
              <a:rPr lang="en-GB" smtClean="0"/>
              <a:t>‹#›</a:t>
            </a:fld>
            <a:endParaRPr lang="en-GB"/>
          </a:p>
        </p:txBody>
      </p:sp>
    </p:spTree>
    <p:extLst>
      <p:ext uri="{BB962C8B-B14F-4D97-AF65-F5344CB8AC3E}">
        <p14:creationId xmlns:p14="http://schemas.microsoft.com/office/powerpoint/2010/main" val="125832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3F10CA-AA7B-4F6B-9ADC-F244C1B61A02}"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30334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3F10CA-AA7B-4F6B-9ADC-F244C1B61A02}"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400759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3F10CA-AA7B-4F6B-9ADC-F244C1B61A02}"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158922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3F10CA-AA7B-4F6B-9ADC-F244C1B61A02}"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25745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3F10CA-AA7B-4F6B-9ADC-F244C1B61A02}"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97788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3F10CA-AA7B-4F6B-9ADC-F244C1B61A02}" type="datetimeFigureOut">
              <a:rPr lang="en-GB" smtClean="0"/>
              <a:t>16/03/2023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208421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3F10CA-AA7B-4F6B-9ADC-F244C1B61A02}" type="datetimeFigureOut">
              <a:rPr lang="en-GB" smtClean="0"/>
              <a:t>16/03/2023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298419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3F10CA-AA7B-4F6B-9ADC-F244C1B61A02}" type="datetimeFigureOut">
              <a:rPr lang="en-GB" smtClean="0"/>
              <a:t>16/03/2023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182553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F10CA-AA7B-4F6B-9ADC-F244C1B61A02}" type="datetimeFigureOut">
              <a:rPr lang="en-GB" smtClean="0"/>
              <a:t>16/03/2023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27412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3F10CA-AA7B-4F6B-9ADC-F244C1B61A02}" type="datetimeFigureOut">
              <a:rPr lang="en-GB" smtClean="0"/>
              <a:t>16/03/2023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21725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3F10CA-AA7B-4F6B-9ADC-F244C1B61A02}" type="datetimeFigureOut">
              <a:rPr lang="en-GB" smtClean="0"/>
              <a:t>16/03/2023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BC157D-21D1-4954-8CEE-C91A4836C195}" type="slidenum">
              <a:rPr lang="en-GB" smtClean="0"/>
              <a:t>‹#›</a:t>
            </a:fld>
            <a:endParaRPr lang="en-GB"/>
          </a:p>
        </p:txBody>
      </p:sp>
    </p:spTree>
    <p:extLst>
      <p:ext uri="{BB962C8B-B14F-4D97-AF65-F5344CB8AC3E}">
        <p14:creationId xmlns:p14="http://schemas.microsoft.com/office/powerpoint/2010/main" val="24656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F10CA-AA7B-4F6B-9ADC-F244C1B61A02}" type="datetimeFigureOut">
              <a:rPr lang="en-GB" smtClean="0"/>
              <a:t>16/03/2023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C157D-21D1-4954-8CEE-C91A4836C195}" type="slidenum">
              <a:rPr lang="en-GB" smtClean="0"/>
              <a:t>‹#›</a:t>
            </a:fld>
            <a:endParaRPr lang="en-GB"/>
          </a:p>
        </p:txBody>
      </p:sp>
    </p:spTree>
    <p:extLst>
      <p:ext uri="{BB962C8B-B14F-4D97-AF65-F5344CB8AC3E}">
        <p14:creationId xmlns:p14="http://schemas.microsoft.com/office/powerpoint/2010/main" val="2776410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ing.com/videos/search?q=monster+phonics+how+to+pronounce+pure+sounds&amp;docid=607994132235830898&amp;mid=D9FA3742AAE032B1EACED9FA3742AAE032B1EACE&amp;view=detail&amp;FORM=VIR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172" y="1873818"/>
            <a:ext cx="9144000" cy="1576844"/>
          </a:xfrm>
        </p:spPr>
        <p:txBody>
          <a:bodyPr>
            <a:normAutofit fontScale="90000"/>
          </a:bodyPr>
          <a:lstStyle/>
          <a:p>
            <a:r>
              <a:rPr lang="en-GB" dirty="0" smtClean="0"/>
              <a:t>Phonics at Co-operative Education East</a:t>
            </a:r>
            <a:endParaRPr lang="en-GB" dirty="0"/>
          </a:p>
        </p:txBody>
      </p:sp>
      <p:sp>
        <p:nvSpPr>
          <p:cNvPr id="3" name="Subtitle 2"/>
          <p:cNvSpPr>
            <a:spLocks noGrp="1"/>
          </p:cNvSpPr>
          <p:nvPr>
            <p:ph type="subTitle" idx="1"/>
          </p:nvPr>
        </p:nvSpPr>
        <p:spPr>
          <a:xfrm>
            <a:off x="-899891" y="12064720"/>
            <a:ext cx="4055467" cy="577570"/>
          </a:xfrm>
        </p:spPr>
        <p:txBody>
          <a:bodyPr/>
          <a:lstStyle/>
          <a:p>
            <a:endParaRPr lang="en-GB" dirty="0"/>
          </a:p>
        </p:txBody>
      </p:sp>
      <p:pic>
        <p:nvPicPr>
          <p:cNvPr id="1026" name="Picture 2" descr="Monster Phonics Tips For Parents | Monster Ph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5576" y="3719046"/>
            <a:ext cx="5006566" cy="262199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Bunwell Primary School &amp; Nursery | Co-operative Education East"/>
          <p:cNvSpPr>
            <a:spLocks noChangeAspect="1" noChangeArrowheads="1"/>
          </p:cNvSpPr>
          <p:nvPr/>
        </p:nvSpPr>
        <p:spPr bwMode="auto">
          <a:xfrm>
            <a:off x="238702" y="-5416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303044" y="439029"/>
            <a:ext cx="3543300" cy="1285875"/>
          </a:xfrm>
          <a:prstGeom prst="rect">
            <a:avLst/>
          </a:prstGeom>
        </p:spPr>
      </p:pic>
    </p:spTree>
    <p:extLst>
      <p:ext uri="{BB962C8B-B14F-4D97-AF65-F5344CB8AC3E}">
        <p14:creationId xmlns:p14="http://schemas.microsoft.com/office/powerpoint/2010/main" val="3562621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1745"/>
            <a:ext cx="10515600" cy="5816745"/>
          </a:xfrm>
        </p:spPr>
        <p:txBody>
          <a:bodyPr>
            <a:normAutofit fontScale="77500" lnSpcReduction="20000"/>
          </a:bodyPr>
          <a:lstStyle/>
          <a:p>
            <a:pPr marL="0" indent="0">
              <a:buNone/>
            </a:pPr>
            <a:r>
              <a:rPr lang="en-GB" dirty="0" smtClean="0"/>
              <a:t>Vowels</a:t>
            </a:r>
          </a:p>
          <a:p>
            <a:r>
              <a:rPr lang="en-GB" dirty="0" smtClean="0"/>
              <a:t>A vowel is a sound made from your lungs that your lips and tongue do not aid with the pronunciation. a, e, </a:t>
            </a:r>
            <a:r>
              <a:rPr lang="en-GB" dirty="0" err="1" smtClean="0"/>
              <a:t>i</a:t>
            </a:r>
            <a:r>
              <a:rPr lang="en-GB" dirty="0" smtClean="0"/>
              <a:t>, o, u</a:t>
            </a:r>
          </a:p>
          <a:p>
            <a:pPr marL="0" indent="0">
              <a:buNone/>
            </a:pPr>
            <a:r>
              <a:rPr lang="en-GB" dirty="0" smtClean="0"/>
              <a:t>Consonants</a:t>
            </a:r>
          </a:p>
          <a:p>
            <a:r>
              <a:rPr lang="en-US" dirty="0"/>
              <a:t>A consonant is </a:t>
            </a:r>
            <a:r>
              <a:rPr lang="en-US" dirty="0" smtClean="0"/>
              <a:t>a speech sound</a:t>
            </a:r>
            <a:r>
              <a:rPr lang="en-US" dirty="0"/>
              <a:t> that is articulated with complete or partial closure of </a:t>
            </a:r>
            <a:r>
              <a:rPr lang="en-US" dirty="0" smtClean="0"/>
              <a:t>the vocal tract. </a:t>
            </a:r>
            <a:r>
              <a:rPr lang="en-US" dirty="0"/>
              <a:t>Examples are [p] and [b], pronounced with the lips; [t] and [d], pronounced with the front of the tongue; [k] and [g], pronounced with the back of the tongue; [h], pronounced in the throat; [f], [v], and [s], pronounced by forcing air through a narrow </a:t>
            </a:r>
            <a:r>
              <a:rPr lang="en-US" dirty="0" smtClean="0"/>
              <a:t>channel; </a:t>
            </a:r>
            <a:r>
              <a:rPr lang="en-US" dirty="0"/>
              <a:t>and [m] and [n], which have air flowing through the </a:t>
            </a:r>
            <a:r>
              <a:rPr lang="en-US" dirty="0" smtClean="0"/>
              <a:t>nose. </a:t>
            </a:r>
          </a:p>
          <a:p>
            <a:pPr marL="0" indent="0">
              <a:buNone/>
            </a:pPr>
            <a:r>
              <a:rPr lang="en-GB" dirty="0" smtClean="0"/>
              <a:t>Syllable</a:t>
            </a:r>
          </a:p>
          <a:p>
            <a:r>
              <a:rPr lang="en-US" dirty="0" smtClean="0"/>
              <a:t>A </a:t>
            </a:r>
            <a:r>
              <a:rPr lang="en-US" dirty="0"/>
              <a:t>unit of pronunciation having one vowel sound, with or without surrounding consonants, forming the whole or a part of a </a:t>
            </a:r>
            <a:r>
              <a:rPr lang="en-US" dirty="0" smtClean="0"/>
              <a:t>word. Al/</a:t>
            </a:r>
            <a:r>
              <a:rPr lang="en-US" dirty="0" err="1" smtClean="0"/>
              <a:t>pha</a:t>
            </a:r>
            <a:r>
              <a:rPr lang="en-US" dirty="0" smtClean="0"/>
              <a:t>/bet</a:t>
            </a:r>
          </a:p>
          <a:p>
            <a:pPr marL="0" indent="0">
              <a:buNone/>
            </a:pPr>
            <a:r>
              <a:rPr lang="en-US" dirty="0" smtClean="0"/>
              <a:t>CVC, CCVC, CVCC </a:t>
            </a:r>
          </a:p>
          <a:p>
            <a:r>
              <a:rPr lang="en-US" dirty="0" err="1" smtClean="0"/>
              <a:t>Abriviations</a:t>
            </a:r>
            <a:r>
              <a:rPr lang="en-US" dirty="0" smtClean="0"/>
              <a:t> for the order of vowels and consonants in a word.</a:t>
            </a:r>
          </a:p>
          <a:p>
            <a:pPr marL="0" indent="0">
              <a:buNone/>
            </a:pPr>
            <a:r>
              <a:rPr lang="en-US" dirty="0" smtClean="0"/>
              <a:t>     c/a/t – c/v/c, f/l/</a:t>
            </a:r>
            <a:r>
              <a:rPr lang="en-US" dirty="0" err="1" smtClean="0"/>
              <a:t>a/g</a:t>
            </a:r>
            <a:r>
              <a:rPr lang="en-US" dirty="0" smtClean="0"/>
              <a:t> -  c/c/v/c, w/e/n/t – c/v/c/c</a:t>
            </a:r>
          </a:p>
          <a:p>
            <a:pPr marL="0" indent="0">
              <a:buNone/>
            </a:pPr>
            <a:r>
              <a:rPr lang="en-GB" dirty="0" smtClean="0"/>
              <a:t>Split Diagraph</a:t>
            </a:r>
          </a:p>
          <a:p>
            <a:r>
              <a:rPr lang="en-GB" dirty="0" smtClean="0"/>
              <a:t>Where a vowel is separated from the letter ‘e’ by a consonant. </a:t>
            </a:r>
          </a:p>
          <a:p>
            <a:pPr marL="0" indent="0">
              <a:buNone/>
            </a:pPr>
            <a:r>
              <a:rPr lang="en-GB" dirty="0" smtClean="0"/>
              <a:t>     </a:t>
            </a:r>
            <a:r>
              <a:rPr lang="en-GB" dirty="0" err="1" smtClean="0"/>
              <a:t>a_e</a:t>
            </a:r>
            <a:r>
              <a:rPr lang="en-GB" dirty="0" smtClean="0"/>
              <a:t>, </a:t>
            </a:r>
            <a:r>
              <a:rPr lang="en-GB" dirty="0" err="1" smtClean="0"/>
              <a:t>e_e</a:t>
            </a:r>
            <a:r>
              <a:rPr lang="en-GB" dirty="0" smtClean="0"/>
              <a:t>, </a:t>
            </a:r>
            <a:r>
              <a:rPr lang="en-GB" dirty="0" err="1" smtClean="0"/>
              <a:t>i_e</a:t>
            </a:r>
            <a:r>
              <a:rPr lang="en-GB" dirty="0" smtClean="0"/>
              <a:t>, </a:t>
            </a:r>
            <a:r>
              <a:rPr lang="en-GB" dirty="0" err="1" smtClean="0"/>
              <a:t>o_e</a:t>
            </a:r>
            <a:r>
              <a:rPr lang="en-GB" dirty="0" smtClean="0"/>
              <a:t>, </a:t>
            </a:r>
            <a:r>
              <a:rPr lang="en-GB" dirty="0" err="1" smtClean="0"/>
              <a:t>u_e</a:t>
            </a:r>
            <a:r>
              <a:rPr lang="en-GB" dirty="0" smtClean="0"/>
              <a:t> (cake, eve, hive, nose, cube)</a:t>
            </a:r>
            <a:endParaRPr lang="en-GB" dirty="0"/>
          </a:p>
        </p:txBody>
      </p:sp>
    </p:spTree>
    <p:extLst>
      <p:ext uri="{BB962C8B-B14F-4D97-AF65-F5344CB8AC3E}">
        <p14:creationId xmlns:p14="http://schemas.microsoft.com/office/powerpoint/2010/main" val="395180781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888345" cy="835602"/>
          </a:xfrm>
        </p:spPr>
        <p:txBody>
          <a:bodyPr>
            <a:normAutofit/>
          </a:bodyPr>
          <a:lstStyle/>
          <a:p>
            <a:r>
              <a:rPr lang="en-GB" sz="3600" dirty="0" smtClean="0"/>
              <a:t>How can I help at home?</a:t>
            </a:r>
            <a:endParaRPr lang="en-GB" sz="3600" dirty="0"/>
          </a:p>
        </p:txBody>
      </p:sp>
      <p:sp>
        <p:nvSpPr>
          <p:cNvPr id="3" name="Content Placeholder 2"/>
          <p:cNvSpPr>
            <a:spLocks noGrp="1"/>
          </p:cNvSpPr>
          <p:nvPr>
            <p:ph idx="1"/>
          </p:nvPr>
        </p:nvSpPr>
        <p:spPr>
          <a:xfrm>
            <a:off x="838200" y="1043709"/>
            <a:ext cx="10558112" cy="3528291"/>
          </a:xfrm>
        </p:spPr>
        <p:txBody>
          <a:bodyPr>
            <a:normAutofit lnSpcReduction="10000"/>
          </a:bodyPr>
          <a:lstStyle/>
          <a:p>
            <a:r>
              <a:rPr lang="en-GB" sz="2200" dirty="0" smtClean="0"/>
              <a:t>Listen to your child read their reading book from school regularly.</a:t>
            </a:r>
          </a:p>
          <a:p>
            <a:r>
              <a:rPr lang="en-GB" sz="2200" dirty="0" smtClean="0"/>
              <a:t>Use magnetic letters to help word build.</a:t>
            </a:r>
          </a:p>
          <a:p>
            <a:r>
              <a:rPr lang="en-GB" sz="2200" dirty="0" smtClean="0"/>
              <a:t>Give children news papers and let them highlight the words they can read.</a:t>
            </a:r>
          </a:p>
          <a:p>
            <a:r>
              <a:rPr lang="en-GB" sz="2200" dirty="0" smtClean="0"/>
              <a:t>Use websites such as Monster Phonics, Phonics Play, Letters and Sounds, ICT games, Teach Your Monster to Read (some accessible from the schools website)</a:t>
            </a:r>
          </a:p>
          <a:p>
            <a:r>
              <a:rPr lang="en-GB" sz="2200" dirty="0" smtClean="0"/>
              <a:t>Encourage children to mark make independently (shopping lists, birthday wish lists, thank you cards, drawing their </a:t>
            </a:r>
            <a:r>
              <a:rPr lang="en-GB" sz="2200" dirty="0"/>
              <a:t>L</a:t>
            </a:r>
            <a:r>
              <a:rPr lang="en-GB" sz="2200" dirty="0" smtClean="0"/>
              <a:t>ego creations </a:t>
            </a:r>
            <a:r>
              <a:rPr lang="en-GB" sz="2200" dirty="0" err="1" smtClean="0"/>
              <a:t>etc</a:t>
            </a:r>
            <a:r>
              <a:rPr lang="en-GB" sz="2200" dirty="0" smtClean="0"/>
              <a:t>)</a:t>
            </a:r>
          </a:p>
          <a:p>
            <a:r>
              <a:rPr lang="en-GB" sz="2200" dirty="0" smtClean="0"/>
              <a:t>Visit the schools website for more information.</a:t>
            </a:r>
          </a:p>
          <a:p>
            <a:r>
              <a:rPr lang="en-GB" sz="2200" dirty="0" smtClean="0"/>
              <a:t>Talk to the class teacher.</a:t>
            </a:r>
            <a:endParaRPr lang="en-GB" sz="2200" dirty="0"/>
          </a:p>
        </p:txBody>
      </p:sp>
      <p:pic>
        <p:nvPicPr>
          <p:cNvPr id="3074" name="Picture 2" descr="Rainbow Phonics Magnetic Letters | The Dyslexia Sh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849" y="4649101"/>
            <a:ext cx="1848716" cy="18487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arly Years at Abbey Hill - Abbey Hill Primary and Nurse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372" y="4801537"/>
            <a:ext cx="2058459" cy="15438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okTrust Storytime crowns best new book for sharing with young children |  LoveReading4Ki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7077" y="4797700"/>
            <a:ext cx="3249937" cy="17001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honics play resource to support home learning – Our Lady of Mount Carmel  Catholic First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43260" y="4868162"/>
            <a:ext cx="2262828" cy="141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38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2255" y="341746"/>
            <a:ext cx="9144000" cy="665162"/>
          </a:xfrm>
        </p:spPr>
        <p:txBody>
          <a:bodyPr>
            <a:normAutofit/>
          </a:bodyPr>
          <a:lstStyle/>
          <a:p>
            <a:r>
              <a:rPr lang="en-GB" sz="3600" dirty="0" smtClean="0"/>
              <a:t>Read, Read, Read!</a:t>
            </a:r>
            <a:endParaRPr lang="en-GB" sz="3600" dirty="0"/>
          </a:p>
        </p:txBody>
      </p:sp>
      <p:sp>
        <p:nvSpPr>
          <p:cNvPr id="3" name="Subtitle 2"/>
          <p:cNvSpPr>
            <a:spLocks noGrp="1"/>
          </p:cNvSpPr>
          <p:nvPr>
            <p:ph type="subTitle" idx="1"/>
          </p:nvPr>
        </p:nvSpPr>
        <p:spPr>
          <a:xfrm>
            <a:off x="1524000" y="1357745"/>
            <a:ext cx="9144000" cy="3900055"/>
          </a:xfrm>
        </p:spPr>
        <p:txBody>
          <a:bodyPr>
            <a:normAutofit/>
          </a:bodyPr>
          <a:lstStyle/>
          <a:p>
            <a:r>
              <a:rPr lang="en-GB" sz="2200" dirty="0" smtClean="0"/>
              <a:t>Phonics helps us teach children how to read but it is vital we continue to foster a love of reading.</a:t>
            </a:r>
          </a:p>
          <a:p>
            <a:r>
              <a:rPr lang="en-GB" sz="2200" dirty="0" smtClean="0"/>
              <a:t>No matter the age of child – every day find time to read to them.</a:t>
            </a:r>
          </a:p>
          <a:p>
            <a:r>
              <a:rPr lang="en-GB" sz="2200" dirty="0" smtClean="0"/>
              <a:t>Snuggle up together and share a book they want to read.</a:t>
            </a:r>
          </a:p>
          <a:p>
            <a:r>
              <a:rPr lang="en-GB" sz="2200" dirty="0" smtClean="0"/>
              <a:t>Use your local library. Recommend books to friends. Celebrate books!</a:t>
            </a:r>
          </a:p>
          <a:p>
            <a:endParaRPr lang="en-GB" sz="2200" dirty="0"/>
          </a:p>
        </p:txBody>
      </p:sp>
      <p:pic>
        <p:nvPicPr>
          <p:cNvPr id="6" name="Picture 5" descr="SLCN Blog | Book Sharing in the Early Years"/>
          <p:cNvPicPr/>
          <p:nvPr/>
        </p:nvPicPr>
        <p:blipFill>
          <a:blip r:embed="rId2">
            <a:extLst>
              <a:ext uri="{28A0092B-C50C-407E-A947-70E740481C1C}">
                <a14:useLocalDpi xmlns:a14="http://schemas.microsoft.com/office/drawing/2010/main" val="0"/>
              </a:ext>
            </a:extLst>
          </a:blip>
          <a:srcRect/>
          <a:stretch>
            <a:fillRect/>
          </a:stretch>
        </p:blipFill>
        <p:spPr bwMode="auto">
          <a:xfrm>
            <a:off x="4405746" y="3484128"/>
            <a:ext cx="3930246" cy="3036743"/>
          </a:xfrm>
          <a:prstGeom prst="rect">
            <a:avLst/>
          </a:prstGeom>
          <a:noFill/>
          <a:ln>
            <a:noFill/>
          </a:ln>
        </p:spPr>
      </p:pic>
    </p:spTree>
    <p:extLst>
      <p:ext uri="{BB962C8B-B14F-4D97-AF65-F5344CB8AC3E}">
        <p14:creationId xmlns:p14="http://schemas.microsoft.com/office/powerpoint/2010/main" val="388992635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Any questions?</a:t>
            </a:r>
            <a:endParaRPr lang="en-GB" sz="3600" dirty="0"/>
          </a:p>
        </p:txBody>
      </p:sp>
      <p:sp>
        <p:nvSpPr>
          <p:cNvPr id="3" name="Content Placeholder 2"/>
          <p:cNvSpPr>
            <a:spLocks noGrp="1"/>
          </p:cNvSpPr>
          <p:nvPr>
            <p:ph idx="1"/>
          </p:nvPr>
        </p:nvSpPr>
        <p:spPr>
          <a:xfrm>
            <a:off x="838200" y="1825625"/>
            <a:ext cx="10515600" cy="4556702"/>
          </a:xfrm>
        </p:spPr>
        <p:txBody>
          <a:bodyPr>
            <a:normAutofit/>
          </a:bodyPr>
          <a:lstStyle/>
          <a:p>
            <a:pPr marL="0" indent="0">
              <a:buNone/>
            </a:pPr>
            <a:r>
              <a:rPr lang="en-GB" sz="2200" dirty="0" smtClean="0"/>
              <a:t>                     We are now going to join our children in their class. Have fun!</a:t>
            </a:r>
          </a:p>
          <a:p>
            <a:endParaRPr lang="en-GB" sz="2200" dirty="0"/>
          </a:p>
          <a:p>
            <a:endParaRPr lang="en-GB" sz="2200" dirty="0"/>
          </a:p>
        </p:txBody>
      </p:sp>
      <p:pic>
        <p:nvPicPr>
          <p:cNvPr id="4" name="Picture 3" descr="5 Ideas for Outdoor Phonics - Classroom Ide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421" y="2700193"/>
            <a:ext cx="2593629" cy="1617807"/>
          </a:xfrm>
          <a:prstGeom prst="rect">
            <a:avLst/>
          </a:prstGeom>
          <a:noFill/>
          <a:ln>
            <a:noFill/>
          </a:ln>
        </p:spPr>
      </p:pic>
      <p:pic>
        <p:nvPicPr>
          <p:cNvPr id="5" name="Picture 4" descr="Phonics Centers - Free, Fun Phonics Activities – Good Sensory Learning"/>
          <p:cNvPicPr/>
          <p:nvPr/>
        </p:nvPicPr>
        <p:blipFill rotWithShape="1">
          <a:blip r:embed="rId3">
            <a:extLst>
              <a:ext uri="{28A0092B-C50C-407E-A947-70E740481C1C}">
                <a14:useLocalDpi xmlns:a14="http://schemas.microsoft.com/office/drawing/2010/main" val="0"/>
              </a:ext>
            </a:extLst>
          </a:blip>
          <a:srcRect b="16384"/>
          <a:stretch/>
        </p:blipFill>
        <p:spPr bwMode="auto">
          <a:xfrm>
            <a:off x="3248197" y="2723284"/>
            <a:ext cx="2686281" cy="1594716"/>
          </a:xfrm>
          <a:prstGeom prst="rect">
            <a:avLst/>
          </a:prstGeom>
          <a:noFill/>
          <a:ln>
            <a:noFill/>
          </a:ln>
          <a:extLst>
            <a:ext uri="{53640926-AAD7-44D8-BBD7-CCE9431645EC}">
              <a14:shadowObscured xmlns:a14="http://schemas.microsoft.com/office/drawing/2010/main"/>
            </a:ext>
          </a:extLst>
        </p:spPr>
      </p:pic>
      <p:pic>
        <p:nvPicPr>
          <p:cNvPr id="6" name="Picture 5" descr="13 SUPER FUN Phonics Activities for Kindergarteners - 2023 Edition -  Education Outside"/>
          <p:cNvPicPr/>
          <p:nvPr/>
        </p:nvPicPr>
        <p:blipFill rotWithShape="1">
          <a:blip r:embed="rId4" cstate="print">
            <a:extLst>
              <a:ext uri="{28A0092B-C50C-407E-A947-70E740481C1C}">
                <a14:useLocalDpi xmlns:a14="http://schemas.microsoft.com/office/drawing/2010/main" val="0"/>
              </a:ext>
            </a:extLst>
          </a:blip>
          <a:srcRect b="25003"/>
          <a:stretch/>
        </p:blipFill>
        <p:spPr bwMode="auto">
          <a:xfrm>
            <a:off x="6225625" y="2700193"/>
            <a:ext cx="2213552" cy="1594716"/>
          </a:xfrm>
          <a:prstGeom prst="rect">
            <a:avLst/>
          </a:prstGeom>
          <a:noFill/>
          <a:ln>
            <a:noFill/>
          </a:ln>
          <a:extLst>
            <a:ext uri="{53640926-AAD7-44D8-BBD7-CCE9431645EC}">
              <a14:shadowObscured xmlns:a14="http://schemas.microsoft.com/office/drawing/2010/main"/>
            </a:ext>
          </a:extLst>
        </p:spPr>
      </p:pic>
      <p:pic>
        <p:nvPicPr>
          <p:cNvPr id="7" name="Picture 6" descr="16 Hands-On Phonics Games for the Classroom | Teach Starte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0324" y="2723284"/>
            <a:ext cx="2399494" cy="1594716"/>
          </a:xfrm>
          <a:prstGeom prst="rect">
            <a:avLst/>
          </a:prstGeom>
          <a:noFill/>
          <a:ln>
            <a:noFill/>
          </a:ln>
        </p:spPr>
      </p:pic>
    </p:spTree>
    <p:extLst>
      <p:ext uri="{BB962C8B-B14F-4D97-AF65-F5344CB8AC3E}">
        <p14:creationId xmlns:p14="http://schemas.microsoft.com/office/powerpoint/2010/main" val="51392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99246"/>
            <a:ext cx="9144000" cy="1268787"/>
          </a:xfrm>
        </p:spPr>
        <p:txBody>
          <a:bodyPr>
            <a:normAutofit/>
          </a:bodyPr>
          <a:lstStyle/>
          <a:p>
            <a:r>
              <a:rPr lang="en-GB" sz="3600" dirty="0" smtClean="0"/>
              <a:t>What is phonics?</a:t>
            </a:r>
            <a:endParaRPr lang="en-GB" sz="3600" dirty="0"/>
          </a:p>
        </p:txBody>
      </p:sp>
      <p:sp>
        <p:nvSpPr>
          <p:cNvPr id="3" name="Subtitle 2"/>
          <p:cNvSpPr>
            <a:spLocks noGrp="1"/>
          </p:cNvSpPr>
          <p:nvPr>
            <p:ph type="subTitle" idx="1"/>
          </p:nvPr>
        </p:nvSpPr>
        <p:spPr>
          <a:xfrm>
            <a:off x="1524000" y="2205317"/>
            <a:ext cx="9144000" cy="3909155"/>
          </a:xfrm>
        </p:spPr>
        <p:txBody>
          <a:bodyPr>
            <a:normAutofit/>
          </a:bodyPr>
          <a:lstStyle/>
          <a:p>
            <a:endParaRPr lang="en-US" sz="2200" dirty="0" smtClean="0"/>
          </a:p>
          <a:p>
            <a:r>
              <a:rPr lang="en-US" sz="2200" dirty="0" smtClean="0"/>
              <a:t>A method </a:t>
            </a:r>
            <a:r>
              <a:rPr lang="en-US" sz="2200" dirty="0"/>
              <a:t>of teaching people to </a:t>
            </a:r>
            <a:r>
              <a:rPr lang="en-US" sz="2200" dirty="0" smtClean="0"/>
              <a:t>read quickly and skillfully </a:t>
            </a:r>
            <a:r>
              <a:rPr lang="en-US" sz="2200" dirty="0"/>
              <a:t>by correlating sounds with symbols in an alphabetic writing system</a:t>
            </a:r>
            <a:r>
              <a:rPr lang="en-US" sz="2200" dirty="0" smtClean="0"/>
              <a:t>.</a:t>
            </a:r>
          </a:p>
          <a:p>
            <a:endParaRPr lang="en-US" sz="800" dirty="0" smtClean="0"/>
          </a:p>
          <a:p>
            <a:r>
              <a:rPr lang="en-US" sz="2200" dirty="0" smtClean="0"/>
              <a:t>When you learn B makes the sound/b/ and that ‘</a:t>
            </a:r>
            <a:r>
              <a:rPr lang="en-US" sz="2200" dirty="0" err="1" smtClean="0"/>
              <a:t>tion</a:t>
            </a:r>
            <a:r>
              <a:rPr lang="en-US" sz="2200" dirty="0" smtClean="0"/>
              <a:t>’ can make sounds like /shun/, you are learning phonics.</a:t>
            </a:r>
          </a:p>
          <a:p>
            <a:endParaRPr lang="en-US" sz="800" dirty="0" smtClean="0"/>
          </a:p>
          <a:p>
            <a:endParaRPr lang="en-US" sz="2200" dirty="0" smtClean="0"/>
          </a:p>
          <a:p>
            <a:endParaRPr lang="en-US" sz="800" dirty="0"/>
          </a:p>
          <a:p>
            <a:endParaRPr lang="en-GB" dirty="0"/>
          </a:p>
        </p:txBody>
      </p:sp>
      <p:pic>
        <p:nvPicPr>
          <p:cNvPr id="3074" name="Picture 2" descr="Phonics Activities, Worksheets and Resources • EasyTeachin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71463"/>
            <a:ext cx="2079625" cy="207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552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1835" y="535710"/>
            <a:ext cx="10781145" cy="3500581"/>
          </a:xfrm>
        </p:spPr>
        <p:txBody>
          <a:bodyPr>
            <a:normAutofit/>
          </a:bodyPr>
          <a:lstStyle/>
          <a:p>
            <a:pPr marL="0" indent="0">
              <a:buNone/>
            </a:pPr>
            <a:r>
              <a:rPr lang="en-US" dirty="0">
                <a:latin typeface="Calibri Light" panose="020F0302020204030204" pitchFamily="34" charset="0"/>
                <a:cs typeface="Calibri Light" panose="020F0302020204030204" pitchFamily="34" charset="0"/>
              </a:rPr>
              <a:t>In phonics children are taught how to:</a:t>
            </a:r>
          </a:p>
          <a:p>
            <a:r>
              <a:rPr lang="en-US" dirty="0">
                <a:latin typeface="Calibri Light" panose="020F0302020204030204" pitchFamily="34" charset="0"/>
                <a:cs typeface="Calibri Light" panose="020F0302020204030204" pitchFamily="34" charset="0"/>
              </a:rPr>
              <a:t> </a:t>
            </a:r>
            <a:r>
              <a:rPr lang="en-US" dirty="0" err="1">
                <a:latin typeface="Calibri Light" panose="020F0302020204030204" pitchFamily="34" charset="0"/>
                <a:cs typeface="Calibri Light" panose="020F0302020204030204" pitchFamily="34" charset="0"/>
              </a:rPr>
              <a:t>R</a:t>
            </a:r>
            <a:r>
              <a:rPr lang="en-US" dirty="0" err="1" smtClean="0">
                <a:latin typeface="Calibri Light" panose="020F0302020204030204" pitchFamily="34" charset="0"/>
                <a:cs typeface="Calibri Light" panose="020F0302020204030204" pitchFamily="34" charset="0"/>
              </a:rPr>
              <a:t>ecognise</a:t>
            </a:r>
            <a:r>
              <a:rPr lang="en-US" dirty="0" smtClean="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the sounds that each individual letter makes;</a:t>
            </a:r>
          </a:p>
          <a:p>
            <a:r>
              <a:rPr lang="en-US" dirty="0">
                <a:latin typeface="Calibri Light" panose="020F0302020204030204" pitchFamily="34" charset="0"/>
                <a:cs typeface="Calibri Light" panose="020F0302020204030204" pitchFamily="34" charset="0"/>
              </a:rPr>
              <a:t> I</a:t>
            </a:r>
            <a:r>
              <a:rPr lang="en-US" dirty="0" smtClean="0">
                <a:latin typeface="Calibri Light" panose="020F0302020204030204" pitchFamily="34" charset="0"/>
                <a:cs typeface="Calibri Light" panose="020F0302020204030204" pitchFamily="34" charset="0"/>
              </a:rPr>
              <a:t>dentify </a:t>
            </a:r>
            <a:r>
              <a:rPr lang="en-US" dirty="0">
                <a:latin typeface="Calibri Light" panose="020F0302020204030204" pitchFamily="34" charset="0"/>
                <a:cs typeface="Calibri Light" panose="020F0302020204030204" pitchFamily="34" charset="0"/>
              </a:rPr>
              <a:t>the sounds that different combinations of letters make such as /</a:t>
            </a:r>
            <a:r>
              <a:rPr lang="en-US" dirty="0" err="1">
                <a:latin typeface="Calibri Light" panose="020F0302020204030204" pitchFamily="34" charset="0"/>
                <a:cs typeface="Calibri Light" panose="020F0302020204030204" pitchFamily="34" charset="0"/>
              </a:rPr>
              <a:t>sh</a:t>
            </a:r>
            <a:r>
              <a:rPr lang="en-US" dirty="0">
                <a:latin typeface="Calibri Light" panose="020F0302020204030204" pitchFamily="34" charset="0"/>
                <a:cs typeface="Calibri Light" panose="020F0302020204030204" pitchFamily="34" charset="0"/>
              </a:rPr>
              <a:t>/ or /</a:t>
            </a:r>
            <a:r>
              <a:rPr lang="en-US" dirty="0" err="1">
                <a:latin typeface="Calibri Light" panose="020F0302020204030204" pitchFamily="34" charset="0"/>
                <a:cs typeface="Calibri Light" panose="020F0302020204030204" pitchFamily="34" charset="0"/>
              </a:rPr>
              <a:t>ee</a:t>
            </a:r>
            <a:r>
              <a:rPr lang="en-US" dirty="0">
                <a:latin typeface="Calibri Light" panose="020F0302020204030204" pitchFamily="34" charset="0"/>
                <a:cs typeface="Calibri Light" panose="020F0302020204030204" pitchFamily="34" charset="0"/>
              </a:rPr>
              <a:t>/; </a:t>
            </a:r>
          </a:p>
          <a:p>
            <a:r>
              <a:rPr lang="en-US" dirty="0">
                <a:latin typeface="Calibri Light" panose="020F0302020204030204" pitchFamily="34" charset="0"/>
                <a:cs typeface="Calibri Light" panose="020F0302020204030204" pitchFamily="34" charset="0"/>
              </a:rPr>
              <a:t> B</a:t>
            </a:r>
            <a:r>
              <a:rPr lang="en-US" dirty="0" smtClean="0">
                <a:latin typeface="Calibri Light" panose="020F0302020204030204" pitchFamily="34" charset="0"/>
                <a:cs typeface="Calibri Light" panose="020F0302020204030204" pitchFamily="34" charset="0"/>
              </a:rPr>
              <a:t>lend </a:t>
            </a:r>
            <a:r>
              <a:rPr lang="en-US" dirty="0">
                <a:latin typeface="Calibri Light" panose="020F0302020204030204" pitchFamily="34" charset="0"/>
                <a:cs typeface="Calibri Light" panose="020F0302020204030204" pitchFamily="34" charset="0"/>
              </a:rPr>
              <a:t>these sounds together from left to right to make a word. </a:t>
            </a:r>
          </a:p>
          <a:p>
            <a:r>
              <a:rPr lang="en-US" dirty="0">
                <a:latin typeface="Calibri Light" panose="020F0302020204030204" pitchFamily="34" charset="0"/>
                <a:cs typeface="Calibri Light" panose="020F0302020204030204" pitchFamily="34" charset="0"/>
              </a:rPr>
              <a:t>Children can then use this knowledge to ‘decode’ new words that they hear or see. This is the first important step in learning to read. </a:t>
            </a:r>
            <a:endParaRPr lang="en-GB" dirty="0">
              <a:latin typeface="Calibri Light" panose="020F0302020204030204" pitchFamily="34" charset="0"/>
              <a:cs typeface="Calibri Light" panose="020F0302020204030204" pitchFamily="34" charset="0"/>
            </a:endParaRPr>
          </a:p>
          <a:p>
            <a:endParaRPr lang="en-GB" dirty="0"/>
          </a:p>
        </p:txBody>
      </p:sp>
      <p:sp>
        <p:nvSpPr>
          <p:cNvPr id="5" name="TextBox 4"/>
          <p:cNvSpPr txBox="1"/>
          <p:nvPr/>
        </p:nvSpPr>
        <p:spPr>
          <a:xfrm>
            <a:off x="4331854" y="9892290"/>
            <a:ext cx="6096000" cy="1256146"/>
          </a:xfrm>
          <a:prstGeom prst="rect">
            <a:avLst/>
          </a:prstGeom>
          <a:noFill/>
        </p:spPr>
        <p:txBody>
          <a:bodyPr wrap="square" rtlCol="0">
            <a:spAutoFit/>
          </a:bodyPr>
          <a:lstStyle/>
          <a:p>
            <a:endParaRPr lang="en-GB" dirty="0"/>
          </a:p>
        </p:txBody>
      </p:sp>
      <p:pic>
        <p:nvPicPr>
          <p:cNvPr id="1026" name="Picture 2" descr="When to Stop Teaching Phonics | Phonics H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029" y="4036291"/>
            <a:ext cx="8143875"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44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243982" y="861351"/>
            <a:ext cx="3238579" cy="369332"/>
          </a:xfrm>
          <a:prstGeom prst="rect">
            <a:avLst/>
          </a:prstGeom>
        </p:spPr>
        <p:txBody>
          <a:bodyPr wrap="none">
            <a:spAutoFit/>
          </a:bodyPr>
          <a:lstStyle/>
          <a:p>
            <a:r>
              <a:rPr lang="en-US" dirty="0">
                <a:hlinkClick r:id="rId2"/>
              </a:rPr>
              <a:t>Pure Speech Sounds - Bing video</a:t>
            </a:r>
            <a:endParaRPr lang="en-GB" dirty="0"/>
          </a:p>
        </p:txBody>
      </p:sp>
      <p:pic>
        <p:nvPicPr>
          <p:cNvPr id="4" name="Picture 3"/>
          <p:cNvPicPr/>
          <p:nvPr/>
        </p:nvPicPr>
        <p:blipFill rotWithShape="1">
          <a:blip r:embed="rId3"/>
          <a:srcRect l="25371" t="16545" r="26989" b="36773"/>
          <a:stretch/>
        </p:blipFill>
        <p:spPr bwMode="auto">
          <a:xfrm>
            <a:off x="2863271" y="2004290"/>
            <a:ext cx="6253018" cy="2115127"/>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533235" y="4488872"/>
            <a:ext cx="9227128" cy="707886"/>
          </a:xfrm>
          <a:prstGeom prst="rect">
            <a:avLst/>
          </a:prstGeom>
          <a:noFill/>
        </p:spPr>
        <p:txBody>
          <a:bodyPr wrap="square" rtlCol="0">
            <a:spAutoFit/>
          </a:bodyPr>
          <a:lstStyle/>
          <a:p>
            <a:pPr algn="ctr"/>
            <a:r>
              <a:rPr lang="en-GB" sz="2000" dirty="0" smtClean="0"/>
              <a:t>It is important we use the pure sound as s/a/t is easier to blend than </a:t>
            </a:r>
            <a:r>
              <a:rPr lang="en-GB" sz="2000" dirty="0" err="1" smtClean="0"/>
              <a:t>suh</a:t>
            </a:r>
            <a:r>
              <a:rPr lang="en-GB" sz="2000" dirty="0" smtClean="0"/>
              <a:t>/ah/</a:t>
            </a:r>
            <a:r>
              <a:rPr lang="en-GB" sz="2000" dirty="0" err="1" smtClean="0"/>
              <a:t>tuh</a:t>
            </a:r>
            <a:r>
              <a:rPr lang="en-GB" sz="2000" dirty="0" smtClean="0"/>
              <a:t>.</a:t>
            </a:r>
          </a:p>
          <a:p>
            <a:pPr algn="ctr"/>
            <a:r>
              <a:rPr lang="en-GB" sz="2000" dirty="0" smtClean="0"/>
              <a:t>Listen to the sound your child is making and look out for any extra sounds.</a:t>
            </a:r>
            <a:endParaRPr lang="en-GB" sz="2000" dirty="0"/>
          </a:p>
        </p:txBody>
      </p:sp>
    </p:spTree>
    <p:extLst>
      <p:ext uri="{BB962C8B-B14F-4D97-AF65-F5344CB8AC3E}">
        <p14:creationId xmlns:p14="http://schemas.microsoft.com/office/powerpoint/2010/main" val="295586099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523999"/>
            <a:ext cx="1905000" cy="2115127"/>
          </a:xfrm>
        </p:spPr>
        <p:txBody>
          <a:bodyPr>
            <a:normAutofit/>
          </a:bodyPr>
          <a:lstStyle/>
          <a:p>
            <a:pPr algn="ctr"/>
            <a:r>
              <a:rPr lang="en-GB" sz="1800" dirty="0" smtClean="0"/>
              <a:t>I was never taught phonics and I can read!</a:t>
            </a:r>
            <a:endParaRPr lang="en-GB" sz="1800" dirty="0"/>
          </a:p>
        </p:txBody>
      </p:sp>
      <p:pic>
        <p:nvPicPr>
          <p:cNvPr id="4" name="Content Placeholder 3" descr="What is Phonics? | Bookbot"/>
          <p:cNvPicPr>
            <a:picLocks noGrp="1"/>
          </p:cNvPicPr>
          <p:nvPr>
            <p:ph idx="1"/>
          </p:nvPr>
        </p:nvPicPr>
        <p:blipFill rotWithShape="1">
          <a:blip r:embed="rId2">
            <a:extLst>
              <a:ext uri="{28A0092B-C50C-407E-A947-70E740481C1C}">
                <a14:useLocalDpi xmlns:a14="http://schemas.microsoft.com/office/drawing/2010/main" val="0"/>
              </a:ext>
            </a:extLst>
          </a:blip>
          <a:srcRect t="2315" b="7936"/>
          <a:stretch/>
        </p:blipFill>
        <p:spPr bwMode="auto">
          <a:xfrm>
            <a:off x="2940424" y="0"/>
            <a:ext cx="7691717"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455246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640984"/>
          </a:xfrm>
        </p:spPr>
        <p:txBody>
          <a:bodyPr>
            <a:normAutofit fontScale="90000"/>
          </a:bodyPr>
          <a:lstStyle/>
          <a:p>
            <a:r>
              <a:rPr lang="en-US" sz="2400" u="sng" dirty="0">
                <a:latin typeface="Calibri Light" panose="020F0302020204030204" pitchFamily="34" charset="0"/>
                <a:cs typeface="Calibri Light" panose="020F0302020204030204" pitchFamily="34" charset="0"/>
              </a:rPr>
              <a:t>Why Phonics</a:t>
            </a:r>
            <a:r>
              <a:rPr lang="en-US" sz="2400" u="sng" dirty="0" smtClean="0">
                <a:latin typeface="Calibri Light" panose="020F0302020204030204" pitchFamily="34" charset="0"/>
                <a:cs typeface="Calibri Light" panose="020F0302020204030204" pitchFamily="34" charset="0"/>
              </a:rPr>
              <a:t>?</a:t>
            </a:r>
            <a:br>
              <a:rPr lang="en-US" sz="2400" u="sng" dirty="0" smtClean="0">
                <a:latin typeface="Calibri Light" panose="020F0302020204030204" pitchFamily="34" charset="0"/>
                <a:cs typeface="Calibri Light" panose="020F0302020204030204" pitchFamily="34" charset="0"/>
              </a:rPr>
            </a:br>
            <a:r>
              <a:rPr lang="en-US" sz="2400" dirty="0">
                <a:latin typeface="Calibri Light" panose="020F0302020204030204" pitchFamily="34" charset="0"/>
                <a:cs typeface="Calibri Light" panose="020F0302020204030204" pitchFamily="34" charset="0"/>
              </a:rPr>
              <a:t/>
            </a:r>
            <a:br>
              <a:rPr lang="en-US" sz="2400" dirty="0">
                <a:latin typeface="Calibri Light" panose="020F0302020204030204" pitchFamily="34" charset="0"/>
                <a:cs typeface="Calibri Light" panose="020F0302020204030204" pitchFamily="34" charset="0"/>
              </a:rPr>
            </a:br>
            <a:r>
              <a:rPr lang="en-US" sz="2400" dirty="0">
                <a:latin typeface="Calibri Light" panose="020F0302020204030204" pitchFamily="34" charset="0"/>
                <a:cs typeface="Calibri Light" panose="020F0302020204030204" pitchFamily="34" charset="0"/>
              </a:rPr>
              <a:t> Research shows that when phonics is taught in a structured way – starting with the easiest sounds and progressing through to the most complex – it is the most effective way of teaching young children to read. It is particularly helpful for children aged 5 to 7. Almost all children who receive good teaching of phonics will learn the skills they need to tackle new words. They can then go on to read any kind of text fluently and confidently, and to read for enjoyment. Children who have been taught phonics also tend to read more accurately than those taught using other methods, such as ‘look and say’. This includes children who find learning to read difficult, for example those who have dyslexia. </a:t>
            </a:r>
            <a:r>
              <a:rPr lang="en-US" sz="2400" dirty="0" smtClean="0">
                <a:latin typeface="Calibri Light" panose="020F0302020204030204" pitchFamily="34" charset="0"/>
                <a:cs typeface="Calibri Light" panose="020F0302020204030204" pitchFamily="34" charset="0"/>
              </a:rPr>
              <a:t/>
            </a:r>
            <a:br>
              <a:rPr lang="en-US" sz="2400" dirty="0" smtClean="0">
                <a:latin typeface="Calibri Light" panose="020F0302020204030204" pitchFamily="34" charset="0"/>
                <a:cs typeface="Calibri Light" panose="020F0302020204030204" pitchFamily="34" charset="0"/>
              </a:rPr>
            </a:br>
            <a:r>
              <a:rPr lang="en-US" sz="2400" dirty="0">
                <a:latin typeface="Calibri Light" panose="020F0302020204030204" pitchFamily="34" charset="0"/>
                <a:cs typeface="Calibri Light" panose="020F0302020204030204" pitchFamily="34" charset="0"/>
              </a:rPr>
              <a:t/>
            </a:r>
            <a:br>
              <a:rPr lang="en-US" sz="2400" dirty="0">
                <a:latin typeface="Calibri Light" panose="020F0302020204030204" pitchFamily="34" charset="0"/>
                <a:cs typeface="Calibri Light" panose="020F0302020204030204" pitchFamily="34" charset="0"/>
              </a:rPr>
            </a:br>
            <a:r>
              <a:rPr lang="en-US" sz="2400" dirty="0">
                <a:latin typeface="Calibri Light" panose="020F0302020204030204" pitchFamily="34" charset="0"/>
                <a:cs typeface="Calibri Light" panose="020F0302020204030204" pitchFamily="34" charset="0"/>
              </a:rPr>
              <a:t>(The information above is directly from the Department of Education’s ‘Learning to read through phonics: information for parents’ document.)</a:t>
            </a:r>
            <a:r>
              <a:rPr lang="en-GB" dirty="0">
                <a:latin typeface="Calibri Light" panose="020F0302020204030204" pitchFamily="34" charset="0"/>
                <a:cs typeface="Calibri Light" panose="020F0302020204030204" pitchFamily="34" charset="0"/>
              </a:rPr>
              <a:t/>
            </a:r>
            <a:br>
              <a:rPr lang="en-GB" dirty="0">
                <a:latin typeface="Calibri Light" panose="020F0302020204030204" pitchFamily="34" charset="0"/>
                <a:cs typeface="Calibri Light" panose="020F0302020204030204" pitchFamily="34" charset="0"/>
              </a:rPr>
            </a:br>
            <a:endParaRPr lang="en-GB" dirty="0"/>
          </a:p>
        </p:txBody>
      </p:sp>
      <p:pic>
        <p:nvPicPr>
          <p:cNvPr id="2050" name="Picture 2" descr="Learning to read through phonics - GOV.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520" y="4098491"/>
            <a:ext cx="1931844" cy="273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696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27" y="279832"/>
            <a:ext cx="11110944" cy="6241041"/>
          </a:xfrm>
          <a:prstGeom prst="rect">
            <a:avLst/>
          </a:prstGeom>
        </p:spPr>
      </p:pic>
    </p:spTree>
    <p:extLst>
      <p:ext uri="{BB962C8B-B14F-4D97-AF65-F5344CB8AC3E}">
        <p14:creationId xmlns:p14="http://schemas.microsoft.com/office/powerpoint/2010/main" val="2986563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602"/>
          </a:xfrm>
        </p:spPr>
        <p:txBody>
          <a:bodyPr/>
          <a:lstStyle/>
          <a:p>
            <a:pPr algn="ctr"/>
            <a:r>
              <a:rPr lang="en-GB" dirty="0" smtClean="0"/>
              <a:t>Phonics Terminology</a:t>
            </a:r>
            <a:endParaRPr lang="en-GB" dirty="0"/>
          </a:p>
        </p:txBody>
      </p:sp>
      <p:sp>
        <p:nvSpPr>
          <p:cNvPr id="3" name="Content Placeholder 2"/>
          <p:cNvSpPr>
            <a:spLocks noGrp="1"/>
          </p:cNvSpPr>
          <p:nvPr>
            <p:ph idx="1"/>
          </p:nvPr>
        </p:nvSpPr>
        <p:spPr>
          <a:xfrm>
            <a:off x="718127" y="1095952"/>
            <a:ext cx="10515600" cy="5655830"/>
          </a:xfrm>
        </p:spPr>
        <p:txBody>
          <a:bodyPr>
            <a:normAutofit fontScale="70000" lnSpcReduction="20000"/>
          </a:bodyPr>
          <a:lstStyle/>
          <a:p>
            <a:pPr marL="0" indent="0">
              <a:buNone/>
            </a:pPr>
            <a:r>
              <a:rPr lang="en-GB" dirty="0" smtClean="0"/>
              <a:t>Phoneme</a:t>
            </a:r>
          </a:p>
          <a:p>
            <a:r>
              <a:rPr lang="en-GB" dirty="0" smtClean="0"/>
              <a:t>A phoneme is an oral/speech sound and is the smallest unit of sound in a word. </a:t>
            </a:r>
            <a:r>
              <a:rPr lang="en-GB" dirty="0" err="1" smtClean="0"/>
              <a:t>ch</a:t>
            </a:r>
            <a:r>
              <a:rPr lang="en-GB" dirty="0" smtClean="0"/>
              <a:t>/a/t or </a:t>
            </a:r>
            <a:r>
              <a:rPr lang="en-GB" dirty="0" err="1" smtClean="0"/>
              <a:t>sh</a:t>
            </a:r>
            <a:r>
              <a:rPr lang="en-GB" dirty="0" smtClean="0"/>
              <a:t>/</a:t>
            </a:r>
            <a:r>
              <a:rPr lang="en-GB" dirty="0" err="1" smtClean="0"/>
              <a:t>ee</a:t>
            </a:r>
            <a:r>
              <a:rPr lang="en-GB" dirty="0" smtClean="0"/>
              <a:t>/p</a:t>
            </a:r>
          </a:p>
          <a:p>
            <a:pPr marL="0" indent="0">
              <a:buNone/>
            </a:pPr>
            <a:r>
              <a:rPr lang="en-GB" dirty="0" smtClean="0"/>
              <a:t>Grapheme</a:t>
            </a:r>
          </a:p>
          <a:p>
            <a:r>
              <a:rPr lang="en-GB" dirty="0" smtClean="0"/>
              <a:t>A grapheme is the letter or letters that represent the phonemes sound – how we spell the word. </a:t>
            </a:r>
          </a:p>
          <a:p>
            <a:pPr marL="0" indent="0">
              <a:buNone/>
            </a:pPr>
            <a:r>
              <a:rPr lang="en-GB" dirty="0" smtClean="0"/>
              <a:t>Digraph</a:t>
            </a:r>
          </a:p>
          <a:p>
            <a:r>
              <a:rPr lang="en-GB" dirty="0" smtClean="0"/>
              <a:t>Two letters which make one sound. Consonant diagraph -</a:t>
            </a:r>
            <a:r>
              <a:rPr lang="en-GB" dirty="0" err="1" smtClean="0"/>
              <a:t>sh</a:t>
            </a:r>
            <a:r>
              <a:rPr lang="en-GB" dirty="0" smtClean="0"/>
              <a:t>/</a:t>
            </a:r>
            <a:r>
              <a:rPr lang="en-GB" dirty="0" err="1" smtClean="0"/>
              <a:t>th</a:t>
            </a:r>
            <a:r>
              <a:rPr lang="en-GB" dirty="0" smtClean="0"/>
              <a:t>/</a:t>
            </a:r>
            <a:r>
              <a:rPr lang="en-GB" dirty="0" err="1" smtClean="0"/>
              <a:t>ch.</a:t>
            </a:r>
            <a:r>
              <a:rPr lang="en-GB" dirty="0" smtClean="0"/>
              <a:t> Vowel diagraph – </a:t>
            </a:r>
            <a:r>
              <a:rPr lang="en-GB" dirty="0" err="1" smtClean="0"/>
              <a:t>ai</a:t>
            </a:r>
            <a:r>
              <a:rPr lang="en-GB" dirty="0" smtClean="0"/>
              <a:t>, </a:t>
            </a:r>
            <a:r>
              <a:rPr lang="en-GB" dirty="0" err="1" smtClean="0"/>
              <a:t>ee</a:t>
            </a:r>
            <a:r>
              <a:rPr lang="en-GB" dirty="0" smtClean="0"/>
              <a:t>, </a:t>
            </a:r>
            <a:r>
              <a:rPr lang="en-GB" dirty="0" err="1" smtClean="0"/>
              <a:t>ie</a:t>
            </a:r>
            <a:r>
              <a:rPr lang="en-GB" dirty="0" smtClean="0"/>
              <a:t> </a:t>
            </a:r>
          </a:p>
          <a:p>
            <a:pPr marL="0" indent="0">
              <a:buNone/>
            </a:pPr>
            <a:r>
              <a:rPr lang="en-GB" dirty="0" err="1" smtClean="0"/>
              <a:t>Trigraph</a:t>
            </a:r>
            <a:endParaRPr lang="en-GB" dirty="0" smtClean="0"/>
          </a:p>
          <a:p>
            <a:r>
              <a:rPr lang="en-GB" dirty="0" smtClean="0"/>
              <a:t>Three letters which make one sound. </a:t>
            </a:r>
            <a:r>
              <a:rPr lang="en-GB" dirty="0" err="1" smtClean="0"/>
              <a:t>igh</a:t>
            </a:r>
            <a:r>
              <a:rPr lang="en-GB" dirty="0" smtClean="0"/>
              <a:t> (light), ear (hear), air (hair)</a:t>
            </a:r>
          </a:p>
          <a:p>
            <a:pPr marL="0" indent="0">
              <a:buNone/>
            </a:pPr>
            <a:r>
              <a:rPr lang="en-GB" dirty="0" err="1" smtClean="0"/>
              <a:t>Quadgraph</a:t>
            </a:r>
            <a:endParaRPr lang="en-GB" dirty="0" smtClean="0"/>
          </a:p>
          <a:p>
            <a:r>
              <a:rPr lang="en-GB" dirty="0" smtClean="0"/>
              <a:t>Four letters which make one sound. </a:t>
            </a:r>
            <a:r>
              <a:rPr lang="en-GB" dirty="0" err="1" smtClean="0"/>
              <a:t>eigh</a:t>
            </a:r>
            <a:r>
              <a:rPr lang="en-GB" dirty="0" smtClean="0"/>
              <a:t> (eight), </a:t>
            </a:r>
            <a:r>
              <a:rPr lang="en-GB" dirty="0" err="1" smtClean="0"/>
              <a:t>ough</a:t>
            </a:r>
            <a:r>
              <a:rPr lang="en-GB" dirty="0" smtClean="0"/>
              <a:t> (cough)</a:t>
            </a:r>
          </a:p>
          <a:p>
            <a:pPr marL="0" indent="0">
              <a:buNone/>
            </a:pPr>
            <a:r>
              <a:rPr lang="en-GB" dirty="0" smtClean="0"/>
              <a:t>Adjacent Consonants or Blends</a:t>
            </a:r>
          </a:p>
          <a:p>
            <a:r>
              <a:rPr lang="en-GB" dirty="0" smtClean="0"/>
              <a:t>A group of consonants that have no vowel between then and blend together. </a:t>
            </a:r>
            <a:r>
              <a:rPr lang="en-GB" dirty="0" err="1"/>
              <a:t>s</a:t>
            </a:r>
            <a:r>
              <a:rPr lang="en-GB" dirty="0" err="1" smtClean="0"/>
              <a:t>l</a:t>
            </a:r>
            <a:r>
              <a:rPr lang="en-GB" dirty="0" smtClean="0"/>
              <a:t>, </a:t>
            </a:r>
            <a:r>
              <a:rPr lang="en-GB" dirty="0" err="1" smtClean="0"/>
              <a:t>br</a:t>
            </a:r>
            <a:r>
              <a:rPr lang="en-GB" dirty="0" smtClean="0"/>
              <a:t>, </a:t>
            </a:r>
            <a:r>
              <a:rPr lang="en-GB" dirty="0" err="1" smtClean="0"/>
              <a:t>spr</a:t>
            </a:r>
            <a:r>
              <a:rPr lang="en-GB" dirty="0" smtClean="0"/>
              <a:t>, </a:t>
            </a:r>
            <a:r>
              <a:rPr lang="en-GB" dirty="0" err="1" smtClean="0"/>
              <a:t>fl</a:t>
            </a:r>
            <a:r>
              <a:rPr lang="en-GB" dirty="0" smtClean="0"/>
              <a:t>, </a:t>
            </a:r>
            <a:r>
              <a:rPr lang="en-GB" dirty="0" err="1" smtClean="0"/>
              <a:t>tr</a:t>
            </a:r>
            <a:r>
              <a:rPr lang="en-GB" dirty="0" smtClean="0"/>
              <a:t>, </a:t>
            </a:r>
            <a:r>
              <a:rPr lang="en-GB" dirty="0" err="1" smtClean="0"/>
              <a:t>spl</a:t>
            </a:r>
            <a:endParaRPr lang="en-GB" dirty="0" smtClean="0"/>
          </a:p>
          <a:p>
            <a:pPr marL="0" indent="0">
              <a:buNone/>
            </a:pPr>
            <a:r>
              <a:rPr lang="en-GB" dirty="0" smtClean="0"/>
              <a:t>Morpheme</a:t>
            </a:r>
          </a:p>
          <a:p>
            <a:r>
              <a:rPr lang="en-US" dirty="0" smtClean="0"/>
              <a:t>A </a:t>
            </a:r>
            <a:r>
              <a:rPr lang="en-US" dirty="0"/>
              <a:t>meaningful morphological unit of a language that cannot be further </a:t>
            </a:r>
            <a:r>
              <a:rPr lang="en-US" dirty="0" smtClean="0"/>
              <a:t>divided. Sing – singing. Come – incoming</a:t>
            </a:r>
          </a:p>
          <a:p>
            <a:endParaRPr lang="en-GB" dirty="0"/>
          </a:p>
        </p:txBody>
      </p:sp>
    </p:spTree>
    <p:extLst>
      <p:ext uri="{BB962C8B-B14F-4D97-AF65-F5344CB8AC3E}">
        <p14:creationId xmlns:p14="http://schemas.microsoft.com/office/powerpoint/2010/main" val="135058613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406400"/>
            <a:ext cx="10515600" cy="5770563"/>
          </a:xfrm>
        </p:spPr>
        <p:txBody>
          <a:bodyPr>
            <a:normAutofit lnSpcReduction="10000"/>
          </a:bodyPr>
          <a:lstStyle/>
          <a:p>
            <a:pPr marL="0" indent="0">
              <a:buNone/>
            </a:pPr>
            <a:r>
              <a:rPr lang="en-GB" dirty="0" smtClean="0"/>
              <a:t>Prefixes</a:t>
            </a:r>
          </a:p>
          <a:p>
            <a:r>
              <a:rPr lang="en-US" dirty="0"/>
              <a:t>Prefixes are letters which we add to the beginning of a word to make a new word with a different meaning. Prefixes can, for example, create a new word opposite in meaning to the word the prefix is attached to. They can also make a word negative or express relations of time, place or manner. </a:t>
            </a:r>
            <a:r>
              <a:rPr lang="en-US" dirty="0" smtClean="0"/>
              <a:t>Possible – </a:t>
            </a:r>
            <a:r>
              <a:rPr lang="en-US" dirty="0" err="1" smtClean="0"/>
              <a:t>inpossible</a:t>
            </a:r>
            <a:r>
              <a:rPr lang="en-US" dirty="0" smtClean="0"/>
              <a:t>. Cook – overcook.</a:t>
            </a:r>
          </a:p>
          <a:p>
            <a:pPr marL="0" indent="0">
              <a:buNone/>
            </a:pPr>
            <a:r>
              <a:rPr lang="en-US" dirty="0" smtClean="0"/>
              <a:t>Suffixes</a:t>
            </a:r>
          </a:p>
          <a:p>
            <a:r>
              <a:rPr lang="en-US" dirty="0" smtClean="0"/>
              <a:t> </a:t>
            </a:r>
            <a:r>
              <a:rPr lang="en-US" dirty="0"/>
              <a:t>A suffix is a letter or group of letters that goes on the end of a word and changes the word's </a:t>
            </a:r>
            <a:r>
              <a:rPr lang="en-US" dirty="0" smtClean="0"/>
              <a:t>meaning. Sometimes </a:t>
            </a:r>
            <a:r>
              <a:rPr lang="en-US" dirty="0"/>
              <a:t>they also change the original word's spelling. When adding a suffix you might have to double the last letter. For example when adding '</a:t>
            </a:r>
            <a:r>
              <a:rPr lang="en-US" dirty="0" err="1"/>
              <a:t>ed</a:t>
            </a:r>
            <a:r>
              <a:rPr lang="en-US" dirty="0"/>
              <a:t>' to 'drop' you also double the p so it becomes 'dropped</a:t>
            </a:r>
            <a:r>
              <a:rPr lang="en-US" dirty="0" smtClean="0"/>
              <a:t>'. Some </a:t>
            </a:r>
            <a:r>
              <a:rPr lang="en-US" dirty="0"/>
              <a:t>suffixes have specific uses. Adding ‘</a:t>
            </a:r>
            <a:r>
              <a:rPr lang="en-US" dirty="0" err="1"/>
              <a:t>ing</a:t>
            </a:r>
            <a:r>
              <a:rPr lang="en-US" dirty="0"/>
              <a:t>’ can change a noun into a verb </a:t>
            </a:r>
            <a:r>
              <a:rPr lang="en-US" dirty="0" err="1"/>
              <a:t>eg</a:t>
            </a:r>
            <a:r>
              <a:rPr lang="en-US" dirty="0"/>
              <a:t> 'garden' to 'gardening'. While ‘</a:t>
            </a:r>
            <a:r>
              <a:rPr lang="en-US" dirty="0" err="1"/>
              <a:t>ed</a:t>
            </a:r>
            <a:r>
              <a:rPr lang="en-US" dirty="0"/>
              <a:t>’ can put a verb in the past tense </a:t>
            </a:r>
            <a:r>
              <a:rPr lang="en-US" dirty="0" err="1"/>
              <a:t>eg</a:t>
            </a:r>
            <a:r>
              <a:rPr lang="en-US" dirty="0"/>
              <a:t> 'jump' to 'jumped'.</a:t>
            </a:r>
          </a:p>
          <a:p>
            <a:endParaRPr lang="en-US" dirty="0" smtClean="0"/>
          </a:p>
          <a:p>
            <a:endParaRPr lang="en-GB" dirty="0"/>
          </a:p>
        </p:txBody>
      </p:sp>
    </p:spTree>
    <p:extLst>
      <p:ext uri="{BB962C8B-B14F-4D97-AF65-F5344CB8AC3E}">
        <p14:creationId xmlns:p14="http://schemas.microsoft.com/office/powerpoint/2010/main" val="2309779213"/>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568</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Phonics at Co-operative Education East</vt:lpstr>
      <vt:lpstr>What is phonics?</vt:lpstr>
      <vt:lpstr>PowerPoint Presentation</vt:lpstr>
      <vt:lpstr>PowerPoint Presentation</vt:lpstr>
      <vt:lpstr>I was never taught phonics and I can read!</vt:lpstr>
      <vt:lpstr>Why Phonics?   Research shows that when phonics is taught in a structured way – starting with the easiest sounds and progressing through to the most complex – it is the most effective way of teaching young children to read. It is particularly helpful for children aged 5 to 7. Almost all children who receive good teaching of phonics will learn the skills they need to tackle new words. They can then go on to read any kind of text fluently and confidently, and to read for enjoyment. Children who have been taught phonics also tend to read more accurately than those taught using other methods, such as ‘look and say’. This includes children who find learning to read difficult, for example those who have dyslexia.   (The information above is directly from the Department of Education’s ‘Learning to read through phonics: information for parents’ document.) </vt:lpstr>
      <vt:lpstr>PowerPoint Presentation</vt:lpstr>
      <vt:lpstr>Phonics Terminology</vt:lpstr>
      <vt:lpstr>PowerPoint Presentation</vt:lpstr>
      <vt:lpstr>PowerPoint Presentation</vt:lpstr>
      <vt:lpstr>How can I help at home?</vt:lpstr>
      <vt:lpstr>Read, Read, Read!</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Natasha Clarke</dc:creator>
  <cp:lastModifiedBy>Natasha Clarke</cp:lastModifiedBy>
  <cp:revision>24</cp:revision>
  <dcterms:created xsi:type="dcterms:W3CDTF">2023-03-02T09:59:51Z</dcterms:created>
  <dcterms:modified xsi:type="dcterms:W3CDTF">2023-03-16T15:27:10Z</dcterms:modified>
</cp:coreProperties>
</file>